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76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6" r:id="rId13"/>
    <p:sldId id="377" r:id="rId14"/>
    <p:sldId id="380" r:id="rId15"/>
    <p:sldId id="267" r:id="rId16"/>
    <p:sldId id="268" r:id="rId17"/>
    <p:sldId id="361" r:id="rId18"/>
    <p:sldId id="367" r:id="rId19"/>
    <p:sldId id="368" r:id="rId20"/>
    <p:sldId id="280" r:id="rId21"/>
    <p:sldId id="370" r:id="rId22"/>
    <p:sldId id="269" r:id="rId23"/>
    <p:sldId id="353" r:id="rId24"/>
    <p:sldId id="369" r:id="rId25"/>
    <p:sldId id="270" r:id="rId26"/>
    <p:sldId id="373" r:id="rId27"/>
    <p:sldId id="378" r:id="rId28"/>
    <p:sldId id="354" r:id="rId29"/>
    <p:sldId id="371" r:id="rId30"/>
    <p:sldId id="372" r:id="rId31"/>
    <p:sldId id="355" r:id="rId32"/>
    <p:sldId id="356" r:id="rId33"/>
    <p:sldId id="357" r:id="rId34"/>
    <p:sldId id="358" r:id="rId35"/>
    <p:sldId id="360" r:id="rId36"/>
    <p:sldId id="359" r:id="rId37"/>
    <p:sldId id="277" r:id="rId38"/>
    <p:sldId id="365" r:id="rId39"/>
    <p:sldId id="366" r:id="rId40"/>
    <p:sldId id="379" r:id="rId41"/>
    <p:sldId id="281" r:id="rId42"/>
    <p:sldId id="283" r:id="rId43"/>
    <p:sldId id="285" r:id="rId44"/>
    <p:sldId id="363" r:id="rId45"/>
    <p:sldId id="362" r:id="rId46"/>
    <p:sldId id="364" r:id="rId47"/>
    <p:sldId id="374" r:id="rId48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376"/>
            <p14:sldId id="257"/>
            <p14:sldId id="258"/>
            <p14:sldId id="259"/>
            <p14:sldId id="263"/>
            <p14:sldId id="260"/>
          </p14:sldIdLst>
        </p14:section>
        <p14:section name="Untitled Section" id="{9583FD34-D275-4A3F-BBB2-7736614C6299}">
          <p14:sldIdLst/>
        </p14:section>
        <p14:section name="Untitled Section" id="{4AEB3AA0-C9FD-4627-AEB4-024F9EE82CD0}">
          <p14:sldIdLst>
            <p14:sldId id="261"/>
            <p14:sldId id="262"/>
            <p14:sldId id="264"/>
            <p14:sldId id="265"/>
            <p14:sldId id="266"/>
            <p14:sldId id="377"/>
            <p14:sldId id="380"/>
            <p14:sldId id="267"/>
            <p14:sldId id="268"/>
            <p14:sldId id="361"/>
            <p14:sldId id="367"/>
            <p14:sldId id="368"/>
          </p14:sldIdLst>
        </p14:section>
        <p14:section name="Untitled Section" id="{B726F418-067B-4BDF-A560-FE749E4CC5AB}">
          <p14:sldIdLst>
            <p14:sldId id="280"/>
            <p14:sldId id="370"/>
          </p14:sldIdLst>
        </p14:section>
        <p14:section name="Untitled Section" id="{687BA674-6B14-4B0A-A9D4-0BC6E5C0C261}">
          <p14:sldIdLst>
            <p14:sldId id="269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3"/>
            <p14:sldId id="378"/>
            <p14:sldId id="354"/>
            <p14:sldId id="371"/>
            <p14:sldId id="372"/>
            <p14:sldId id="355"/>
            <p14:sldId id="356"/>
            <p14:sldId id="357"/>
            <p14:sldId id="358"/>
            <p14:sldId id="360"/>
            <p14:sldId id="359"/>
            <p14:sldId id="277"/>
            <p14:sldId id="365"/>
            <p14:sldId id="366"/>
            <p14:sldId id="379"/>
            <p14:sldId id="281"/>
            <p14:sldId id="283"/>
            <p14:sldId id="285"/>
            <p14:sldId id="363"/>
            <p14:sldId id="362"/>
            <p14:sldId id="364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1C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/>
              <a:t>	-Fisher-Rao distance and arithmetic-harmonic mean on the SPD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	- Chernoff information and 1D exponential family geometric arc manifolds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93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8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40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29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421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80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215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64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499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4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93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Some generalizations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of Bregman divergences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</a:p>
          <a:p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Tokyo, Japan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73" y="6239295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10100442" y="63433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14 June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91A7A-A7C7-67A0-2CF3-1B519327F57A}"/>
              </a:ext>
            </a:extLst>
          </p:cNvPr>
          <p:cNvSpPr txBox="1"/>
          <p:nvPr/>
        </p:nvSpPr>
        <p:spPr>
          <a:xfrm>
            <a:off x="0" y="2656674"/>
            <a:ext cx="12357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accent5"/>
                </a:solidFill>
              </a:rPr>
              <a:t>- </a:t>
            </a:r>
            <a:r>
              <a:rPr lang="en-US" altLang="ja-JP" sz="32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3200" b="1" dirty="0">
                <a:solidFill>
                  <a:schemeClr val="accent5"/>
                </a:solidFill>
              </a:rPr>
              <a:t> and geometric computing on Bregman manifolds -</a:t>
            </a:r>
            <a:endParaRPr lang="ja-JP" altLang="en-US" sz="3200" b="1" dirty="0">
              <a:solidFill>
                <a:schemeClr val="accent5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F*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F*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43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Solo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05156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)-&lt;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 </a:t>
            </a:r>
            <a:r>
              <a:rPr kumimoji="1" lang="en-US" altLang="ja-JP" dirty="0"/>
              <a:t>0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</a:t>
            </a:r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/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9640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b="1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7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/>
              <a:t>	</a:t>
            </a:r>
            <a:r>
              <a:rPr lang="en-US" altLang="ja-JP" dirty="0"/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/>
              <a:t>	-Fisher-Rao distance and arithmetic-harmonic mean on the SPD manifold</a:t>
            </a:r>
          </a:p>
          <a:p>
            <a:endParaRPr lang="en-US" altLang="ja-JP" dirty="0"/>
          </a:p>
          <a:p>
            <a:r>
              <a:rPr lang="en-US" altLang="ja-JP" dirty="0"/>
              <a:t>Further information geometry in action!</a:t>
            </a:r>
            <a:r>
              <a:rPr lang="en-US" altLang="ja-JP" sz="2600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dirty="0"/>
              <a:t>Bregman divergence with respect to comparative convexity</a:t>
            </a:r>
          </a:p>
          <a:p>
            <a:endParaRPr lang="en-US" altLang="ja-JP" dirty="0"/>
          </a:p>
          <a:p>
            <a:r>
              <a:rPr lang="en-US" altLang="ja-JP" dirty="0"/>
              <a:t>Conclusion: Dualities and </a:t>
            </a:r>
            <a:r>
              <a:rPr lang="en-US" altLang="ja-JP" dirty="0" err="1"/>
              <a:t>conjugacies</a:t>
            </a:r>
            <a:r>
              <a:rPr lang="en-US" altLang="ja-JP" dirty="0"/>
              <a:t> in 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653203" y="5202368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803167" y="5887729"/>
            <a:ext cx="1212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Functional divergences on densities 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58" y="2504954"/>
            <a:ext cx="7580309" cy="3567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299125" y="6047361"/>
            <a:ext cx="11593749" cy="839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467262" y="4059903"/>
            <a:ext cx="4692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Divergence =</a:t>
            </a:r>
          </a:p>
          <a:p>
            <a:pPr algn="ctr"/>
            <a:r>
              <a:rPr lang="en-US" altLang="ja-JP" sz="2000" dirty="0"/>
              <a:t>Contrast function on product manifold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619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8" y="-28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 yields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8" y="1603942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440571" y="1157666"/>
            <a:ext cx="2673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</a:t>
            </a:r>
            <a:r>
              <a:rPr kumimoji="1" lang="en-US" altLang="ja-JP" sz="2800" b="1" dirty="0" err="1"/>
              <a:t>M,g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∇ 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2889115" y="6378020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62592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 of multivariate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168218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518" y="1156138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735885" y="2029707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Natural parameters: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Cumulant function (convex):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187086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825038" y="5945883"/>
            <a:ext cx="2848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Hessian: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dirty="0"/>
              <a:t> g(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and </a:t>
            </a:r>
            <a:r>
              <a:rPr kumimoji="1" lang="en-US" altLang="ja-JP" dirty="0"/>
              <a:t>g(</a:t>
            </a:r>
            <a:r>
              <a:rPr lang="el-GR" altLang="ja-JP" dirty="0"/>
              <a:t>η</a:t>
            </a:r>
            <a:r>
              <a:rPr kumimoji="1" lang="en-US" altLang="ja-JP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27" y="5308055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5307723" y="5727995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6731874" y="6315982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5202619" y="5112334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787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dD</a:t>
            </a:r>
            <a:r>
              <a:rPr kumimoji="1" lang="en-US" altLang="ja-JP" b="1" dirty="0">
                <a:solidFill>
                  <a:schemeClr val="accent5"/>
                </a:solidFill>
              </a:rPr>
              <a:t>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03" y="1343818"/>
            <a:ext cx="11143593" cy="4351338"/>
          </a:xfrm>
        </p:spPr>
        <p:txBody>
          <a:bodyPr/>
          <a:lstStyle/>
          <a:p>
            <a:r>
              <a:rPr kumimoji="1" lang="en-US" altLang="ja-JP" dirty="0"/>
              <a:t>When d&gt;1, some sectional curvatures of (</a:t>
            </a:r>
            <a:r>
              <a:rPr kumimoji="1" lang="en-US" altLang="ja-JP" dirty="0" err="1"/>
              <a:t>M,g</a:t>
            </a:r>
            <a:r>
              <a:rPr kumimoji="1" lang="en-US" altLang="ja-JP" baseline="-25000" dirty="0" err="1"/>
              <a:t>Fisher</a:t>
            </a:r>
            <a:r>
              <a:rPr kumimoji="1" lang="en-US" altLang="ja-JP" dirty="0"/>
              <a:t>) are positive,</a:t>
            </a:r>
          </a:p>
          <a:p>
            <a:pPr marL="0" indent="0">
              <a:buNone/>
            </a:pPr>
            <a:r>
              <a:rPr lang="en-US" altLang="ja-JP" dirty="0"/>
              <a:t>Not Hadamard manifold. But centered normal form Hadamard </a:t>
            </a:r>
            <a:r>
              <a:rPr lang="en-US" altLang="ja-JP" dirty="0" err="1"/>
              <a:t>mfd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030" y="2401128"/>
            <a:ext cx="5074722" cy="240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b="1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29" y="5061049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446617" y="4823322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Particular case of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a single generator and with a pair of generators</a:t>
            </a:r>
          </a:p>
          <a:p>
            <a:endParaRPr lang="en-US" altLang="ja-JP" dirty="0"/>
          </a:p>
          <a:p>
            <a:r>
              <a:rPr lang="en-US" altLang="ja-JP" dirty="0"/>
              <a:t>Bregman manifolds and </a:t>
            </a:r>
            <a:r>
              <a:rPr lang="en-US" altLang="ja-JP" dirty="0" err="1"/>
              <a:t>biduality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600" dirty="0"/>
              <a:t>	</a:t>
            </a:r>
            <a:endParaRPr lang="en-US" altLang="ja-JP" dirty="0"/>
          </a:p>
          <a:p>
            <a:r>
              <a:rPr lang="en-US" altLang="ja-JP" dirty="0"/>
              <a:t>Geometric computing on Bregman manifolds</a:t>
            </a:r>
            <a:r>
              <a:rPr lang="en-US" altLang="ja-JP" sz="2600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</a:t>
            </a:r>
            <a:endParaRPr lang="en-US" altLang="ja-JP" dirty="0"/>
          </a:p>
          <a:p>
            <a:r>
              <a:rPr lang="en-US" altLang="ja-JP" dirty="0"/>
              <a:t>Bregman divergence with respect to comparative convexity and convexity preserving deformations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5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6309" y="-25105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Inductive matrix arithmetic-harmonic mean 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25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Here, all 3 connections are metric connections!</a:t>
            </a:r>
            <a:endParaRPr kumimoji="1" lang="ja-JP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4867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28" y="1092098"/>
            <a:ext cx="11877472" cy="55819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 </a:t>
            </a:r>
          </a:p>
          <a:p>
            <a:r>
              <a:rPr lang="en-US" altLang="ja-JP" sz="2800" dirty="0"/>
              <a:t>Duality in information geometry: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r>
              <a:rPr lang="en-US" altLang="ja-JP" dirty="0"/>
              <a:t>For example, the cumulant functions 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partition function 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</a:p>
          <a:p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3E59E-FD77-EE0E-A5C3-627AC3537BD9}"/>
              </a:ext>
            </a:extLst>
          </p:cNvPr>
          <p:cNvSpPr txBox="1"/>
          <p:nvPr/>
        </p:nvSpPr>
        <p:spPr>
          <a:xfrm>
            <a:off x="2960339" y="6489403"/>
            <a:ext cx="909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"An elementary introduction to information geometry."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22.10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30161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5161781" y="1473058"/>
            <a:ext cx="7277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F(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)=log Z(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   Z(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)=exp(F(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))    </a:t>
            </a:r>
            <a:endParaRPr lang="ja-JP" altLang="en-US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KLD/ </a:t>
            </a:r>
            <a:r>
              <a:rPr kumimoji="1" lang="el-GR" altLang="ja-JP" sz="44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-</a:t>
            </a:r>
            <a:r>
              <a:rPr kumimoji="1" lang="en-US" altLang="ja-JP" b="1" dirty="0">
                <a:solidFill>
                  <a:schemeClr val="accent5"/>
                </a:solidFill>
              </a:rPr>
              <a:t>Bhat ⇔ Bregman/Jensen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when considering exponential families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813368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0" y="6059296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b="1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b="1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797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528791" y="3590960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298015" y="3600949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963595" y="2570290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343" y="2088613"/>
            <a:ext cx="5297311" cy="1176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40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extended </a:t>
            </a:r>
            <a:r>
              <a:rPr lang="en-US" altLang="ja-JP" sz="2400" dirty="0" err="1"/>
              <a:t>Kullback-Leibler</a:t>
            </a:r>
            <a:r>
              <a:rPr lang="en-US" altLang="ja-JP" sz="2400" dirty="0"/>
              <a:t> divergence: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2226175" y="6129502"/>
            <a:ext cx="983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(2024): 193.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computationally intractable.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0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Further information geometry in action!</a:t>
            </a:r>
            <a:r>
              <a:rPr lang="en-US" altLang="ja-JP" sz="2600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Chernoff information and 1D exponential geometric mixture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dirty="0"/>
              <a:t>Bregman divergence with respect to comparative convexity</a:t>
            </a:r>
          </a:p>
          <a:p>
            <a:endParaRPr lang="en-US" altLang="ja-JP" dirty="0"/>
          </a:p>
          <a:p>
            <a:r>
              <a:rPr lang="en-US" altLang="ja-JP" dirty="0"/>
              <a:t>Conclusion: Dualities and </a:t>
            </a:r>
            <a:r>
              <a:rPr lang="en-US" altLang="ja-JP" dirty="0" err="1"/>
              <a:t>conjugacies</a:t>
            </a:r>
            <a:r>
              <a:rPr lang="en-US" altLang="ja-JP" dirty="0"/>
              <a:t> in 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mixture family, a Bregman manifold for the negentropy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773134" y="2387949"/>
            <a:ext cx="293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Mixture family are closed </a:t>
            </a:r>
          </a:p>
          <a:p>
            <a:r>
              <a:rPr kumimoji="1" lang="en-US" altLang="ja-JP" dirty="0"/>
              <a:t>under mixture operations</a:t>
            </a:r>
            <a:endParaRPr kumimoji="1" lang="ja-JP" alt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31" y="1285502"/>
            <a:ext cx="4459676" cy="44596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393841"/>
            <a:ext cx="4351337" cy="4351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7F347-EA9A-979C-DEA4-2CA5B74E5340}"/>
              </a:ext>
            </a:extLst>
          </p:cNvPr>
          <p:cNvSpPr txBox="1"/>
          <p:nvPr/>
        </p:nvSpPr>
        <p:spPr>
          <a:xfrm>
            <a:off x="8427828" y="918557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Geodesics coincide when passing</a:t>
            </a:r>
          </a:p>
          <a:p>
            <a:r>
              <a:rPr lang="en-US" altLang="ja-JP" dirty="0"/>
              <a:t>t</a:t>
            </a:r>
            <a:r>
              <a:rPr kumimoji="1" lang="en-US" altLang="ja-JP" dirty="0"/>
              <a:t>hrough a simplex vertex:</a:t>
            </a:r>
            <a:endParaRPr kumimoji="1" lang="ja-JP" altLang="en-US" dirty="0"/>
          </a:p>
        </p:txBody>
      </p:sp>
      <p:pic>
        <p:nvPicPr>
          <p:cNvPr id="11" name="Picture 10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BF4D845D-DFBA-0141-46A9-B9C4CFA91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91" y="1755867"/>
            <a:ext cx="2564375" cy="2564375"/>
          </a:xfrm>
          <a:prstGeom prst="rect">
            <a:avLst/>
          </a:prstGeom>
        </p:spPr>
      </p:pic>
      <p:pic>
        <p:nvPicPr>
          <p:cNvPr id="13" name="Picture 12" descr="A black and pink line&#10;&#10;Description automatically generated">
            <a:extLst>
              <a:ext uri="{FF2B5EF4-FFF2-40B4-BE49-F238E27FC236}">
                <a16:creationId xmlns:a16="http://schemas.microsoft.com/office/drawing/2014/main" id="{AF85F1FD-04EB-4E10-D0B0-91DA217D2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91" y="4497119"/>
            <a:ext cx="2299009" cy="2299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69626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69626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69626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506" y="5646624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(1967)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91" y="985711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Hilbert space &lt;.,.&gt;</a:t>
            </a: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 </a:t>
            </a:r>
            <a:r>
              <a:rPr lang="en-US" altLang="ja-JP" i="0" dirty="0">
                <a:solidFill>
                  <a:srgbClr val="373637"/>
                </a:solidFill>
                <a:effectLst/>
              </a:rPr>
              <a:t>defined by</a:t>
            </a:r>
            <a:endParaRPr lang="en-US" altLang="ja-JP" dirty="0">
              <a:solidFill>
                <a:srgbClr val="373637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22199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3185160"/>
            <a:ext cx="1213104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exact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r>
              <a:rPr lang="en-US" altLang="ja-JP" sz="2400" dirty="0"/>
              <a:t>                 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n-US" altLang="ja-JP" sz="2400" dirty="0"/>
              <a:t>)=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aseline="-25000" dirty="0"/>
              <a:t>2</a:t>
            </a:r>
            <a:r>
              <a:rPr lang="en-US" altLang="ja-JP" sz="2400" dirty="0"/>
              <a:t>)+&lt;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-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</a:rPr>
              <a:t> </a:t>
            </a:r>
            <a:r>
              <a:rPr lang="el-GR" altLang="ja-JP" sz="2400" i="0" dirty="0">
                <a:effectLst/>
              </a:rPr>
              <a:t>∇</a:t>
            </a:r>
            <a:r>
              <a:rPr lang="en-US" altLang="ja-JP" sz="2400" i="0" dirty="0">
                <a:effectLst/>
              </a:rPr>
              <a:t>F(</a:t>
            </a:r>
            <a:r>
              <a:rPr lang="el-GR" altLang="ja-JP" sz="2400" i="0" dirty="0">
                <a:effectLst/>
              </a:rPr>
              <a:t>θ</a:t>
            </a:r>
            <a:r>
              <a:rPr lang="en-US" altLang="ja-JP" sz="2400" i="0" baseline="-25000" dirty="0">
                <a:effectLst/>
              </a:rPr>
              <a:t>2</a:t>
            </a:r>
            <a:r>
              <a:rPr lang="en-US" altLang="ja-JP" sz="2400" i="0" dirty="0">
                <a:effectLst/>
              </a:rPr>
              <a:t>)</a:t>
            </a:r>
            <a:r>
              <a:rPr lang="en-US" altLang="ja-JP" sz="2400" b="0" i="0" baseline="-25000" dirty="0">
                <a:effectLst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>
                <a:solidFill>
                  <a:schemeClr val="accent1"/>
                </a:solidFill>
              </a:rPr>
              <a:t>L</a:t>
            </a:r>
            <a:r>
              <a:rPr lang="en-US" altLang="ja-JP" sz="2400" b="1" baseline="-25000" dirty="0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r>
              <a:rPr lang="en-US" altLang="ja-JP" sz="2000" dirty="0"/>
              <a:t>         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L</a:t>
            </a:r>
            <a:r>
              <a:rPr lang="en-US" altLang="ja-JP" sz="2000" b="1" baseline="-25000" dirty="0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)=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0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0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effectLst/>
                <a:highlight>
                  <a:srgbClr val="FFFF00"/>
                </a:highlight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B</a:t>
            </a:r>
            <a:r>
              <a:rPr lang="en-US" altLang="ja-JP" sz="20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000" b="1" dirty="0">
                <a:highlight>
                  <a:srgbClr val="FFFF00"/>
                </a:highlight>
              </a:rPr>
              <a:t>)</a:t>
            </a:r>
            <a:r>
              <a:rPr lang="en-US" altLang="ja-JP" sz="2000" b="1" dirty="0"/>
              <a:t>  </a:t>
            </a:r>
            <a:r>
              <a:rPr lang="en-US" altLang="ja-JP" sz="2000" dirty="0"/>
              <a:t>for some </a:t>
            </a:r>
            <a:r>
              <a:rPr lang="el-GR" altLang="ja-JP" sz="2000" dirty="0"/>
              <a:t>ξ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000" b="0" i="0" dirty="0">
                <a:effectLst/>
              </a:rPr>
              <a:t>θ</a:t>
            </a:r>
            <a:r>
              <a:rPr lang="en-US" altLang="ja-JP" sz="2000" b="0" i="0" baseline="-25000" dirty="0">
                <a:effectLst/>
              </a:rPr>
              <a:t>1</a:t>
            </a:r>
            <a:r>
              <a:rPr lang="el-GR" altLang="ja-JP" sz="2000" b="0" i="0" dirty="0">
                <a:effectLst/>
              </a:rPr>
              <a:t> θ</a:t>
            </a:r>
            <a:r>
              <a:rPr lang="en-US" altLang="ja-JP" sz="2000" b="0" i="0" baseline="-25000" dirty="0">
                <a:effectLst/>
              </a:rPr>
              <a:t>2 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]</a:t>
            </a: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never metrics and only symmetric for generalized quadratic distance</a:t>
            </a:r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popular: 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117953" y="2186015"/>
            <a:ext cx="3074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2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  <a:r>
              <a:rPr lang="en-US" altLang="ja-JP" sz="12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2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2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548851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314450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4989562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Given a set of n discrete distributions (categorical distributions, normalized histograms), calculate its Jensen-Shannon centroid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37" y="4157815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5453975" y="6031149"/>
            <a:ext cx="6106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Need to minimize a difference of convex functions</a:t>
            </a:r>
          </a:p>
          <a:p>
            <a:r>
              <a:rPr lang="en-US" altLang="ja-JP" sz="2000" dirty="0"/>
              <a:t>DCA or CCCP algorithm!</a:t>
            </a:r>
            <a:endParaRPr kumimoji="1" lang="ja-JP" alt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5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Bayesian hypothesis testing, information fusion, etc.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17" y="1348952"/>
            <a:ext cx="3647613" cy="617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234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b="1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762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12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63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0" y="16171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Likelihood ratio exponential families  (LREFs)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20" y="1154618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495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 C</a:t>
            </a:r>
            <a:r>
              <a:rPr lang="el-GR" sz="4000" b="1" baseline="30000" dirty="0">
                <a:solidFill>
                  <a:schemeClr val="accent1"/>
                </a:solidFill>
              </a:rPr>
              <a:t>ω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(and smooth for regular EFs)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340" y="6219336"/>
            <a:ext cx="3968660" cy="5326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04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65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/>
          <a:lstStyle/>
          <a:p>
            <a:r>
              <a:rPr lang="en-US" altLang="ja-JP" b="1" dirty="0" err="1">
                <a:solidFill>
                  <a:schemeClr val="accent5"/>
                </a:solidFill>
              </a:rPr>
              <a:t>dD</a:t>
            </a:r>
            <a:r>
              <a:rPr lang="en-US" altLang="ja-JP" b="1" dirty="0">
                <a:solidFill>
                  <a:schemeClr val="accent5"/>
                </a:solidFill>
              </a:rPr>
              <a:t> </a:t>
            </a:r>
            <a:r>
              <a:rPr kumimoji="1" lang="en-US" altLang="ja-JP" b="1" dirty="0">
                <a:solidFill>
                  <a:schemeClr val="accent5"/>
                </a:solidFill>
              </a:rPr>
              <a:t>Bregman divergence as families of 1D BDs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977640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family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’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’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336" y="5244342"/>
            <a:ext cx="564832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153309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182098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4928868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0" y="6069813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7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-11944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Symmetrized BD is not a BD in general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91" y="1022737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not convex 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9" y="1498910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96" y="2687437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483" y="2552272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760" y="3869088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85" y="3814922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360" y="3177054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116" y="2645036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200" y="2550503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9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Visualizing BDs on the function graph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620751" y="5550176"/>
            <a:ext cx="1011936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(Multivariate: B</a:t>
            </a:r>
            <a:r>
              <a:rPr lang="en-US" altLang="ja-JP" sz="20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)-F(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)-&lt;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0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&gt;)</a:t>
            </a: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7922868" y="2060485"/>
            <a:ext cx="357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Bregman divergence</a:t>
            </a:r>
          </a:p>
          <a:p>
            <a:r>
              <a:rPr lang="en-US" altLang="ja-JP" sz="2400" dirty="0"/>
              <a:t>as a vertical c</a:t>
            </a:r>
            <a:r>
              <a:rPr kumimoji="1" lang="en-US" altLang="ja-JP" sz="2400" dirty="0"/>
              <a:t>onvex gap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FF2AA-34FC-23EC-1ED5-E19B6F85B1AE}"/>
              </a:ext>
            </a:extLst>
          </p:cNvPr>
          <p:cNvSpPr txBox="1"/>
          <p:nvPr/>
        </p:nvSpPr>
        <p:spPr>
          <a:xfrm>
            <a:off x="6096000" y="6440836"/>
            <a:ext cx="589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 , GSI’19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9195497" y="2965292"/>
            <a:ext cx="1194667" cy="9590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8006924" y="3984257"/>
            <a:ext cx="3674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Generalize by measuring</a:t>
            </a:r>
          </a:p>
          <a:p>
            <a:pPr algn="ctr"/>
            <a:r>
              <a:rPr lang="en-US" altLang="ja-JP" sz="2400" dirty="0"/>
              <a:t>various convex gaps</a:t>
            </a:r>
            <a:endParaRPr kumimoji="1"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1" y="1239218"/>
            <a:ext cx="7372350" cy="396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endParaRPr lang="en-US" altLang="ja-JP" dirty="0"/>
          </a:p>
          <a:p>
            <a:r>
              <a:rPr lang="en-US" altLang="ja-JP" dirty="0"/>
              <a:t>Conclusion: Dualities and </a:t>
            </a:r>
            <a:r>
              <a:rPr lang="en-US" altLang="ja-JP" dirty="0" err="1"/>
              <a:t>conjugacies</a:t>
            </a:r>
            <a:r>
              <a:rPr lang="en-US" altLang="ja-JP" dirty="0"/>
              <a:t> in 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08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convexity: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Kolmogorov-Nagumo-De </a:t>
            </a:r>
            <a:r>
              <a:rPr kumimoji="1" lang="en-US" altLang="ja-JP" dirty="0" err="1"/>
              <a:t>Finitti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when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75" y="1919486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-17867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93842" y="6492875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941DC-9E15-6A29-5784-BA41670AC365}"/>
              </a:ext>
            </a:extLst>
          </p:cNvPr>
          <p:cNvSpPr txBox="1"/>
          <p:nvPr/>
        </p:nvSpPr>
        <p:spPr>
          <a:xfrm>
            <a:off x="4964084" y="4015839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3B7B3-D490-765E-9486-5131692E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0" y="3652367"/>
            <a:ext cx="3036673" cy="1132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63C1B-37F6-2670-6117-545B8470750B}"/>
              </a:ext>
            </a:extLst>
          </p:cNvPr>
          <p:cNvSpPr txBox="1"/>
          <p:nvPr/>
        </p:nvSpPr>
        <p:spPr>
          <a:xfrm>
            <a:off x="1637051" y="4976339"/>
            <a:ext cx="695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Bregman Manifolds with Applications</a:t>
            </a:r>
            <a:endParaRPr kumimoji="1" lang="ja-JP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8BCD1-1A7B-2638-A5FC-26C0080EAB0E}"/>
              </a:ext>
            </a:extLst>
          </p:cNvPr>
          <p:cNvSpPr txBox="1"/>
          <p:nvPr/>
        </p:nvSpPr>
        <p:spPr>
          <a:xfrm>
            <a:off x="3323410" y="5487890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863186"/>
            <a:ext cx="11585448" cy="5513230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In general,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(relative entropy)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6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6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6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496824" y="6211669"/>
            <a:ext cx="11478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(2001): 211-246.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57" y="3236955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7914735" y="3191569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529804" y="431425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14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AC22-B31A-8F7D-005F-90E629D7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-4507"/>
            <a:ext cx="11150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My first encounter with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4B2-C4E6-2303-E148-BC077B12D678}"/>
              </a:ext>
            </a:extLst>
          </p:cNvPr>
          <p:cNvSpPr txBox="1"/>
          <p:nvPr/>
        </p:nvSpPr>
        <p:spPr>
          <a:xfrm>
            <a:off x="1005840" y="6488668"/>
            <a:ext cx="1181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SIAM International Conference on Data Mining, Lake Buena Vista, Florida, USA, April 22-24, 2004. </a:t>
            </a:r>
          </a:p>
        </p:txBody>
      </p:sp>
      <p:pic>
        <p:nvPicPr>
          <p:cNvPr id="1026" name="Picture 2" descr="Proceedings of the Fourth SIAM International Conference on Data Mining  (Proceedings in Applied Mathematics, Series Number 117): Berry, Michael W.,  Dayal, Umeshwar, Kamath, Chandrika, Skillicorn, David: 9780898715682:  Amazon.com: Books">
            <a:extLst>
              <a:ext uri="{FF2B5EF4-FFF2-40B4-BE49-F238E27FC236}">
                <a16:creationId xmlns:a16="http://schemas.microsoft.com/office/drawing/2014/main" id="{509106A3-9334-6630-519A-B4511032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39500"/>
            <a:ext cx="3460970" cy="45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0BB86-C1DE-FB8F-9A8B-8989A52820E3}"/>
              </a:ext>
            </a:extLst>
          </p:cNvPr>
          <p:cNvSpPr txBox="1"/>
          <p:nvPr/>
        </p:nvSpPr>
        <p:spPr>
          <a:xfrm>
            <a:off x="3999450" y="5694362"/>
            <a:ext cx="8101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Arindam Banerjee, Srujana Merugu, Inderjit S. Dhillon, Joydeep Ghosh:</a:t>
            </a:r>
          </a:p>
          <a:p>
            <a:r>
              <a:rPr lang="ja-JP" altLang="en-US" b="1" dirty="0">
                <a:solidFill>
                  <a:schemeClr val="accent6"/>
                </a:solidFill>
              </a:rPr>
              <a:t>Clustering with Bregman Divergences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7180B-016D-34D5-193A-3A113828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71" y="1076960"/>
            <a:ext cx="7703069" cy="46174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266B-8F5D-FBB3-53AF-B393CBA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6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BDs: 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16" y="1023895"/>
            <a:ext cx="5113718" cy="393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7147560" y="2303716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31" y="3479471"/>
            <a:ext cx="7241509" cy="62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377952" y="5263188"/>
            <a:ext cx="118801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7147560" y="1869961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One generator majorizes the other one: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Truncated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688848" y="6211669"/>
            <a:ext cx="1146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556575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full support X prototypes: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dirty="0"/>
              <a:t>Apply </a:t>
            </a:r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Application: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	Clustering distributions with different supports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837223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470133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48" y="2242308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240" y="2242308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554709"/>
            <a:ext cx="1806581" cy="8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5897</TotalTime>
  <Words>4923</Words>
  <Application>Microsoft Office PowerPoint</Application>
  <PresentationFormat>Widescreen</PresentationFormat>
  <Paragraphs>546</Paragraphs>
  <Slides>47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Google Sans</vt:lpstr>
      <vt:lpstr>Inter</vt:lpstr>
      <vt:lpstr>游ゴシック</vt:lpstr>
      <vt:lpstr>游ゴシック Light</vt:lpstr>
      <vt:lpstr>Arial</vt:lpstr>
      <vt:lpstr>Georgia</vt:lpstr>
      <vt:lpstr>Source Sans Pro</vt:lpstr>
      <vt:lpstr>Verdana</vt:lpstr>
      <vt:lpstr>Office Theme</vt:lpstr>
      <vt:lpstr>PowerPoint Presentation</vt:lpstr>
      <vt:lpstr>PowerPoint Presentation</vt:lpstr>
      <vt:lpstr>Bregman divergence  (1967)</vt:lpstr>
      <vt:lpstr>Visualizing BDs on the function graph</vt:lpstr>
      <vt:lpstr>Bregman divergences in machine learning</vt:lpstr>
      <vt:lpstr>My first encounter with Bregman divergences</vt:lpstr>
      <vt:lpstr>Duo BDs: Generalize BDs with a pair of generators</vt:lpstr>
      <vt:lpstr>KLD between nested exponential families amount to duo Bregman divergences</vt:lpstr>
      <vt:lpstr>Application:  Clustering distributions with different supports</vt:lpstr>
      <vt:lpstr>Convex duality via Legendre-Fenchel transform</vt:lpstr>
      <vt:lpstr>Solo and duo Fenchel-Young divergences</vt:lpstr>
      <vt:lpstr>Visual interpretation of Fenchel-Young divergences</vt:lpstr>
      <vt:lpstr>PowerPoint Presentation</vt:lpstr>
      <vt:lpstr>PowerPoint Presentation</vt:lpstr>
      <vt:lpstr>Bregman manifolds and contrast functions </vt:lpstr>
      <vt:lpstr>PowerPoint Presentation</vt:lpstr>
      <vt:lpstr>Bregman manifold of multivariate normals</vt:lpstr>
      <vt:lpstr>Bregman manifolds have Hessian metrics</vt:lpstr>
      <vt:lpstr>Fisher-Rao geodesics for dD normals</vt:lpstr>
      <vt:lpstr>Inductive matrix arithmetic-harmonic mean </vt:lpstr>
      <vt:lpstr>Geometric interpretation of the AHM matrix mean</vt:lpstr>
      <vt:lpstr>Bregman manifolds and Bregman divergences</vt:lpstr>
      <vt:lpstr>Bregman divergences and Jensen divergences Cumulant functions/Partition functions</vt:lpstr>
      <vt:lpstr>KLD/ α-Bhat ⇔ Bregman/Jensen divergences when considering exponential families</vt:lpstr>
      <vt:lpstr>PowerPoint Presentation</vt:lpstr>
      <vt:lpstr>Monte Carlo Bregman divergences</vt:lpstr>
      <vt:lpstr>PowerPoint Presentation</vt:lpstr>
      <vt:lpstr>Information geometry in action!  (1/2)</vt:lpstr>
      <vt:lpstr>Dual geodesics and Fisher-Rao geodesics on the categorical manifold</vt:lpstr>
      <vt:lpstr>PowerPoint Presentation</vt:lpstr>
      <vt:lpstr>Jensen-Shannon centroid</vt:lpstr>
      <vt:lpstr>PowerPoint Presentation</vt:lpstr>
      <vt:lpstr>Information geometry in action!  (2/2)</vt:lpstr>
      <vt:lpstr>PowerPoint Presentation</vt:lpstr>
      <vt:lpstr>Likelihood ratio exponential families  (LREFs)</vt:lpstr>
      <vt:lpstr>LREFs: EF cumulant function is always analytic Cω</vt:lpstr>
      <vt:lpstr>Geometric interpretation for densities on L1(μ)</vt:lpstr>
      <vt:lpstr>dD Bregman divergence as families of 1D BDs</vt:lpstr>
      <vt:lpstr>Symmetrized BD is not a BD in general</vt:lpstr>
      <vt:lpstr>PowerPoint Presentation</vt:lpstr>
      <vt:lpstr>Comparative convexity: (M,N)-convexity</vt:lpstr>
      <vt:lpstr>Comparative convexity wrt quasi-arithmetic means</vt:lpstr>
      <vt:lpstr>Generalizing Bregman divergences with (M,N)-convexity</vt:lpstr>
      <vt:lpstr>Generalizing Bregman divergences with quasi-arithmetic mean convexity</vt:lpstr>
      <vt:lpstr>Summary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43</cp:revision>
  <cp:lastPrinted>2024-06-05T05:54:08Z</cp:lastPrinted>
  <dcterms:created xsi:type="dcterms:W3CDTF">2024-06-03T06:16:47Z</dcterms:created>
  <dcterms:modified xsi:type="dcterms:W3CDTF">2024-06-08T00:36:43Z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